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Old Standard TT"/>
      <p:regular r:id="rId27"/>
      <p:bold r:id="rId28"/>
      <p: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OldStandardTT-bold.fntdata"/><Relationship Id="rId27" Type="http://schemas.openxmlformats.org/officeDocument/2006/relationships/font" Target="fonts/OldStandardT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ldStandardTT-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c66cb388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c66cb388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6c66cb388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c66cb388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c58cdb74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c58cdb74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Fewer groups could reduce the computation cost but it also reduces the accuracy of the model. On the contrary, more groups could increase the computation cost and meanwhile the accuracy of the model increase as well.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6c66cb388a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c66cb388a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6c66cb388a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6c66cb388a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c58cdb74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c58cdb74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6c66cb388a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c66cb388a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c66cb388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c66cb388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6c66cb388a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6c66cb388a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with other approaches, our approach, STSNN, achieves a relatively good result with 95.41%</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6c66cb388a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c66cb388a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c3c119bc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c3c119bc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c66cb388a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c66cb388a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6c66cb388a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c66cb388a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6c3c119bc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6c3c119bc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c58cdb74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c58cdb74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c58cdb74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c58cdb74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6c3c119bc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c3c119bc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6c3c119bc3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6c3c119bc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Although the author who proposed this idea didn’t get great performance in his experiment, the follower used the 3d convolutional neural network to implement this idea and achieved a great idea.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6c3c119bc3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6c3c119bc3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6c3c119bc3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6c3c119bc3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www.youtube.com/watch?v=bSkLH-Ng0D8" TargetMode="External"/><Relationship Id="rId4" Type="http://schemas.openxmlformats.org/officeDocument/2006/relationships/image" Target="../media/image20.jpg"/><Relationship Id="rId5" Type="http://schemas.openxmlformats.org/officeDocument/2006/relationships/hyperlink" Target="http://www.youtube.com/watch?v=gBE7cOssUbI" TargetMode="External"/><Relationship Id="rId6"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400">
                <a:solidFill>
                  <a:schemeClr val="dk1"/>
                </a:solidFill>
                <a:latin typeface="Arial"/>
                <a:ea typeface="Arial"/>
                <a:cs typeface="Arial"/>
                <a:sym typeface="Arial"/>
              </a:rPr>
              <a:t>Dynamic Hand Gesture Recognition Based on Deep Learning</a:t>
            </a:r>
            <a:endParaRPr b="1" sz="1400">
              <a:solidFill>
                <a:schemeClr val="dk1"/>
              </a:solidFill>
              <a:latin typeface="Arial"/>
              <a:ea typeface="Arial"/>
              <a:cs typeface="Arial"/>
              <a:sym typeface="Arial"/>
            </a:endParaRPr>
          </a:p>
          <a:p>
            <a:pPr indent="0" lvl="0" marL="0" rtl="0" algn="l">
              <a:spcBef>
                <a:spcPts val="600"/>
              </a:spcBef>
              <a:spcAft>
                <a:spcPts val="0"/>
              </a:spcAft>
              <a:buNone/>
            </a:pPr>
            <a:r>
              <a:rPr lang="en" sz="3200"/>
              <a:t>Dynamic Hand Gesture Recognition Based on </a:t>
            </a:r>
            <a:r>
              <a:rPr lang="en" sz="3200"/>
              <a:t>Short-term sampling neural network</a:t>
            </a:r>
            <a:endParaRPr sz="3200"/>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Wenjin Zhang</a:t>
            </a:r>
            <a:endParaRPr/>
          </a:p>
          <a:p>
            <a:pPr indent="0" lvl="0" marL="0" rtl="0" algn="l">
              <a:spcBef>
                <a:spcPts val="0"/>
              </a:spcBef>
              <a:spcAft>
                <a:spcPts val="0"/>
              </a:spcAft>
              <a:buNone/>
            </a:pPr>
            <a:r>
              <a:t/>
            </a:r>
            <a:endParaRPr/>
          </a:p>
        </p:txBody>
      </p:sp>
      <p:sp>
        <p:nvSpPr>
          <p:cNvPr id="61" name="Google Shape;61;p13"/>
          <p:cNvSpPr txBox="1"/>
          <p:nvPr/>
        </p:nvSpPr>
        <p:spPr>
          <a:xfrm>
            <a:off x="4853850" y="3840650"/>
            <a:ext cx="4102200" cy="7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2"/>
                </a:solidFill>
                <a:latin typeface="Old Standard TT"/>
                <a:ea typeface="Old Standard TT"/>
                <a:cs typeface="Old Standard TT"/>
                <a:sym typeface="Old Standard TT"/>
              </a:rPr>
              <a:t>Supervisor: Jiacun Wang</a:t>
            </a:r>
            <a:endParaRPr>
              <a:latin typeface="Old Standard TT"/>
              <a:ea typeface="Old Standard TT"/>
              <a:cs typeface="Old Standard TT"/>
              <a:sym typeface="Old Standard T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3. </a:t>
            </a:r>
            <a:r>
              <a:rPr lang="en" sz="2400"/>
              <a:t>Short-Term Sampling Neural Networks</a:t>
            </a:r>
            <a:endParaRPr/>
          </a:p>
        </p:txBody>
      </p:sp>
      <p:sp>
        <p:nvSpPr>
          <p:cNvPr id="123" name="Google Shape;123;p22"/>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a:p>
            <a:pPr indent="0" lvl="0" marL="0" rtl="0" algn="l">
              <a:spcBef>
                <a:spcPts val="1600"/>
              </a:spcBef>
              <a:spcAft>
                <a:spcPts val="0"/>
              </a:spcAft>
              <a:buNone/>
            </a:pPr>
            <a:r>
              <a:rPr lang="en"/>
              <a:t>Design a model better than 3D-CNN</a:t>
            </a:r>
            <a:endParaRPr/>
          </a:p>
          <a:p>
            <a:pPr indent="0" lvl="0" marL="0" rtl="0" algn="l">
              <a:spcBef>
                <a:spcPts val="1600"/>
              </a:spcBef>
              <a:spcAft>
                <a:spcPts val="0"/>
              </a:spcAft>
              <a:buNone/>
            </a:pPr>
            <a:r>
              <a:rPr lang="en"/>
              <a:t>Reduce the model training computation</a:t>
            </a:r>
            <a:endParaRPr/>
          </a:p>
          <a:p>
            <a:pPr indent="0" lvl="0" marL="0" rtl="0" algn="l">
              <a:spcBef>
                <a:spcPts val="1600"/>
              </a:spcBef>
              <a:spcAft>
                <a:spcPts val="0"/>
              </a:spcAft>
              <a:buNone/>
            </a:pPr>
            <a:r>
              <a:rPr lang="en"/>
              <a:t>Improve model accuracy</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3. </a:t>
            </a:r>
            <a:r>
              <a:rPr lang="en" sz="2400"/>
              <a:t>Short-Term Sampling Neural Networks</a:t>
            </a:r>
            <a:endParaRPr/>
          </a:p>
        </p:txBody>
      </p:sp>
      <p:sp>
        <p:nvSpPr>
          <p:cNvPr id="129" name="Google Shape;129;p23"/>
          <p:cNvSpPr txBox="1"/>
          <p:nvPr>
            <p:ph idx="1" type="body"/>
          </p:nvPr>
        </p:nvSpPr>
        <p:spPr>
          <a:xfrm>
            <a:off x="311700" y="1083063"/>
            <a:ext cx="8520600" cy="4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a:t>
            </a:r>
            <a:r>
              <a:rPr lang="en" sz="1400"/>
              <a:t>3D-CNN architecture for hand gesture recognition</a:t>
            </a:r>
            <a:r>
              <a:rPr lang="en"/>
              <a:t>		  </a:t>
            </a:r>
            <a:r>
              <a:rPr lang="en" sz="1400"/>
              <a:t>training parameters of 3D-CNN model </a:t>
            </a:r>
            <a:endParaRPr sz="1400"/>
          </a:p>
          <a:p>
            <a:pPr indent="0" lvl="0" marL="0" rtl="0" algn="l">
              <a:spcBef>
                <a:spcPts val="1600"/>
              </a:spcBef>
              <a:spcAft>
                <a:spcPts val="1600"/>
              </a:spcAft>
              <a:buClr>
                <a:schemeClr val="dk1"/>
              </a:buClr>
              <a:buSzPts val="1100"/>
              <a:buFont typeface="Arial"/>
              <a:buNone/>
            </a:pPr>
            <a:r>
              <a:rPr lang="en"/>
              <a:t>			 		</a:t>
            </a:r>
            <a:endParaRPr/>
          </a:p>
        </p:txBody>
      </p:sp>
      <p:pic>
        <p:nvPicPr>
          <p:cNvPr id="130" name="Google Shape;130;p23"/>
          <p:cNvPicPr preferRelativeResize="0"/>
          <p:nvPr/>
        </p:nvPicPr>
        <p:blipFill>
          <a:blip r:embed="rId3">
            <a:alphaModFix/>
          </a:blip>
          <a:stretch>
            <a:fillRect/>
          </a:stretch>
        </p:blipFill>
        <p:spPr>
          <a:xfrm>
            <a:off x="978550" y="1506900"/>
            <a:ext cx="2280824" cy="3262274"/>
          </a:xfrm>
          <a:prstGeom prst="rect">
            <a:avLst/>
          </a:prstGeom>
          <a:noFill/>
          <a:ln>
            <a:noFill/>
          </a:ln>
        </p:spPr>
      </p:pic>
      <p:pic>
        <p:nvPicPr>
          <p:cNvPr id="131" name="Google Shape;131;p23"/>
          <p:cNvPicPr preferRelativeResize="0"/>
          <p:nvPr/>
        </p:nvPicPr>
        <p:blipFill>
          <a:blip r:embed="rId4">
            <a:alphaModFix/>
          </a:blip>
          <a:stretch>
            <a:fillRect/>
          </a:stretch>
        </p:blipFill>
        <p:spPr>
          <a:xfrm>
            <a:off x="5072550" y="1506900"/>
            <a:ext cx="3513457" cy="2411688"/>
          </a:xfrm>
          <a:prstGeom prst="rect">
            <a:avLst/>
          </a:prstGeom>
          <a:noFill/>
          <a:ln>
            <a:noFill/>
          </a:ln>
        </p:spPr>
      </p:pic>
      <p:sp>
        <p:nvSpPr>
          <p:cNvPr id="132" name="Google Shape;132;p23"/>
          <p:cNvSpPr txBox="1"/>
          <p:nvPr/>
        </p:nvSpPr>
        <p:spPr>
          <a:xfrm>
            <a:off x="4408725" y="4769175"/>
            <a:ext cx="73422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133" name="Google Shape;133;p23"/>
          <p:cNvSpPr txBox="1"/>
          <p:nvPr/>
        </p:nvSpPr>
        <p:spPr>
          <a:xfrm>
            <a:off x="3913200" y="4091175"/>
            <a:ext cx="5128800" cy="6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It cost about 80MB memory for each video(forwarding process)</a:t>
            </a:r>
            <a:endParaRPr>
              <a:latin typeface="Old Standard TT"/>
              <a:ea typeface="Old Standard TT"/>
              <a:cs typeface="Old Standard TT"/>
              <a:sym typeface="Old Standard TT"/>
            </a:endParaRPr>
          </a:p>
          <a:p>
            <a:pPr indent="0" lvl="0" marL="0" rtl="0" algn="l">
              <a:spcBef>
                <a:spcPts val="0"/>
              </a:spcBef>
              <a:spcAft>
                <a:spcPts val="0"/>
              </a:spcAft>
              <a:buNone/>
            </a:pPr>
            <a:r>
              <a:rPr lang="en">
                <a:latin typeface="Old Standard TT"/>
                <a:ea typeface="Old Standard TT"/>
                <a:cs typeface="Old Standard TT"/>
                <a:sym typeface="Old Standard TT"/>
              </a:rPr>
              <a:t>It should train about 146M parameters.</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3. Short-Term Sampling Neural Networks</a:t>
            </a:r>
            <a:endParaRPr/>
          </a:p>
        </p:txBody>
      </p:sp>
      <p:sp>
        <p:nvSpPr>
          <p:cNvPr id="139" name="Google Shape;139;p24"/>
          <p:cNvSpPr txBox="1"/>
          <p:nvPr>
            <p:ph idx="1" type="body"/>
          </p:nvPr>
        </p:nvSpPr>
        <p:spPr>
          <a:xfrm>
            <a:off x="311700" y="1171600"/>
            <a:ext cx="37503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 variant of two stream idea</a:t>
            </a:r>
            <a:endParaRPr sz="1400"/>
          </a:p>
          <a:p>
            <a:pPr indent="0" lvl="0" marL="0" rtl="0" algn="l">
              <a:spcBef>
                <a:spcPts val="1600"/>
              </a:spcBef>
              <a:spcAft>
                <a:spcPts val="0"/>
              </a:spcAft>
              <a:buNone/>
            </a:pPr>
            <a:r>
              <a:rPr lang="en" sz="1400"/>
              <a:t>Reduce the input by group sampling because the content changes relatively slowly</a:t>
            </a:r>
            <a:endParaRPr sz="1400"/>
          </a:p>
          <a:p>
            <a:pPr indent="0" lvl="0" marL="0" rtl="0" algn="l">
              <a:spcBef>
                <a:spcPts val="1600"/>
              </a:spcBef>
              <a:spcAft>
                <a:spcPts val="0"/>
              </a:spcAft>
              <a:buNone/>
            </a:pPr>
            <a:r>
              <a:rPr lang="en" sz="1400"/>
              <a:t>A CNN architecture used to fetch the feature</a:t>
            </a:r>
            <a:endParaRPr sz="1400"/>
          </a:p>
          <a:p>
            <a:pPr indent="0" lvl="0" marL="0" rtl="0" algn="l">
              <a:spcBef>
                <a:spcPts val="1600"/>
              </a:spcBef>
              <a:spcAft>
                <a:spcPts val="0"/>
              </a:spcAft>
              <a:buNone/>
            </a:pPr>
            <a:r>
              <a:rPr lang="en" sz="1400"/>
              <a:t>Feature consensus use fully connected layer to fuse the result</a:t>
            </a:r>
            <a:endParaRPr sz="1400"/>
          </a:p>
          <a:p>
            <a:pPr indent="0" lvl="0" marL="0" rtl="0" algn="l">
              <a:spcBef>
                <a:spcPts val="1600"/>
              </a:spcBef>
              <a:spcAft>
                <a:spcPts val="0"/>
              </a:spcAft>
              <a:buNone/>
            </a:pPr>
            <a:r>
              <a:rPr lang="en" sz="1400"/>
              <a:t>The group number affects the model accuracy</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40" name="Google Shape;140;p24"/>
          <p:cNvPicPr preferRelativeResize="0"/>
          <p:nvPr/>
        </p:nvPicPr>
        <p:blipFill>
          <a:blip r:embed="rId3">
            <a:alphaModFix/>
          </a:blip>
          <a:stretch>
            <a:fillRect/>
          </a:stretch>
        </p:blipFill>
        <p:spPr>
          <a:xfrm>
            <a:off x="4062000" y="1731172"/>
            <a:ext cx="5082001" cy="326272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3. Short-Term Sampling Neural Networks</a:t>
            </a:r>
            <a:endParaRPr/>
          </a:p>
        </p:txBody>
      </p:sp>
      <p:sp>
        <p:nvSpPr>
          <p:cNvPr id="146" name="Google Shape;146;p2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 this study, we choose the Inception V2 pre-trained model as the CNN architecture to increase the training performance. </a:t>
            </a:r>
            <a:endParaRPr sz="1400"/>
          </a:p>
          <a:p>
            <a:pPr indent="-317500" lvl="0" marL="457200" rtl="0" algn="l">
              <a:spcBef>
                <a:spcPts val="1600"/>
              </a:spcBef>
              <a:spcAft>
                <a:spcPts val="0"/>
              </a:spcAft>
              <a:buSzPts val="1400"/>
              <a:buChar char="●"/>
            </a:pPr>
            <a:r>
              <a:rPr lang="en" sz="1400"/>
              <a:t>The Inception V2 not only has a great balance between efficiency and accuracy but also the batch normalization could reduce the over-fitting problem. </a:t>
            </a:r>
            <a:endParaRPr sz="1400"/>
          </a:p>
          <a:p>
            <a:pPr indent="-317500" lvl="0" marL="457200" rtl="0" algn="l">
              <a:spcBef>
                <a:spcPts val="0"/>
              </a:spcBef>
              <a:spcAft>
                <a:spcPts val="0"/>
              </a:spcAft>
              <a:buSzPts val="1400"/>
              <a:buChar char="●"/>
            </a:pPr>
            <a:r>
              <a:rPr lang="en" sz="1400"/>
              <a:t>Inception V2 pre-trained model was trained in ImageNet which contains 1.2 million train samples.</a:t>
            </a:r>
            <a:endParaRPr sz="1400"/>
          </a:p>
          <a:p>
            <a:pPr indent="0" lvl="0" marL="0" rtl="0" algn="l">
              <a:spcBef>
                <a:spcPts val="1600"/>
              </a:spcBef>
              <a:spcAft>
                <a:spcPts val="1600"/>
              </a:spcAft>
              <a:buNone/>
            </a:pPr>
            <a:r>
              <a:rPr lang="en" sz="1400"/>
              <a:t>To avoid the overfitting problem, a dropout layer is added after pooling layer and the dropout radio is 0.5</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2400"/>
              <a:t>4. </a:t>
            </a:r>
            <a:r>
              <a:rPr lang="en" sz="2400"/>
              <a:t>Experiment</a:t>
            </a:r>
            <a:endParaRPr/>
          </a:p>
        </p:txBody>
      </p:sp>
      <p:sp>
        <p:nvSpPr>
          <p:cNvPr id="152" name="Google Shape;152;p26"/>
          <p:cNvSpPr txBox="1"/>
          <p:nvPr>
            <p:ph idx="1" type="body"/>
          </p:nvPr>
        </p:nvSpPr>
        <p:spPr>
          <a:xfrm>
            <a:off x="311700" y="1171600"/>
            <a:ext cx="46680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Jester Dataset</a:t>
            </a:r>
            <a:endParaRPr/>
          </a:p>
          <a:p>
            <a:pPr indent="0" lvl="0" marL="0" rtl="0" algn="l">
              <a:spcBef>
                <a:spcPts val="1600"/>
              </a:spcBef>
              <a:spcAft>
                <a:spcPts val="0"/>
              </a:spcAft>
              <a:buNone/>
            </a:pPr>
            <a:r>
              <a:rPr lang="en" sz="1400"/>
              <a:t>This dataset collected and organized by Twenty BN.</a:t>
            </a:r>
            <a:endParaRPr sz="1400"/>
          </a:p>
          <a:p>
            <a:pPr indent="0" lvl="0" marL="0" rtl="0" algn="l">
              <a:spcBef>
                <a:spcPts val="1600"/>
              </a:spcBef>
              <a:spcAft>
                <a:spcPts val="0"/>
              </a:spcAft>
              <a:buNone/>
            </a:pPr>
            <a:r>
              <a:rPr lang="en" sz="1400"/>
              <a:t>This dataset contains 27 types hand gestures. Among them, how to classify the two figures and the whole hand is the challenging.</a:t>
            </a:r>
            <a:endParaRPr sz="1400"/>
          </a:p>
          <a:p>
            <a:pPr indent="0" lvl="0" marL="0" rtl="0" algn="l">
              <a:spcBef>
                <a:spcPts val="1600"/>
              </a:spcBef>
              <a:spcAft>
                <a:spcPts val="0"/>
              </a:spcAft>
              <a:buNone/>
            </a:pPr>
            <a:r>
              <a:rPr lang="en" sz="1400"/>
              <a:t>There are 148,092 videos in this dataset: 118,562 for training, 14,787 for validation and 14,743 for testing</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Clr>
                <a:schemeClr val="dk1"/>
              </a:buClr>
              <a:buSzPts val="1100"/>
              <a:buFont typeface="Arial"/>
              <a:buNone/>
            </a:pPr>
            <a:r>
              <a:t/>
            </a:r>
            <a:endParaRPr/>
          </a:p>
        </p:txBody>
      </p:sp>
      <p:pic>
        <p:nvPicPr>
          <p:cNvPr id="153" name="Google Shape;153;p26"/>
          <p:cNvPicPr preferRelativeResize="0"/>
          <p:nvPr/>
        </p:nvPicPr>
        <p:blipFill>
          <a:blip r:embed="rId3">
            <a:alphaModFix/>
          </a:blip>
          <a:stretch>
            <a:fillRect/>
          </a:stretch>
        </p:blipFill>
        <p:spPr>
          <a:xfrm>
            <a:off x="6080250" y="81275"/>
            <a:ext cx="2752052" cy="2759675"/>
          </a:xfrm>
          <a:prstGeom prst="rect">
            <a:avLst/>
          </a:prstGeom>
          <a:noFill/>
          <a:ln>
            <a:noFill/>
          </a:ln>
        </p:spPr>
      </p:pic>
      <p:pic>
        <p:nvPicPr>
          <p:cNvPr id="154" name="Google Shape;154;p26"/>
          <p:cNvPicPr preferRelativeResize="0"/>
          <p:nvPr/>
        </p:nvPicPr>
        <p:blipFill>
          <a:blip r:embed="rId4">
            <a:alphaModFix/>
          </a:blip>
          <a:stretch>
            <a:fillRect/>
          </a:stretch>
        </p:blipFill>
        <p:spPr>
          <a:xfrm>
            <a:off x="5053175" y="2909175"/>
            <a:ext cx="3779125" cy="2016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2400"/>
              <a:t>4. Experiment</a:t>
            </a:r>
            <a:endParaRPr/>
          </a:p>
        </p:txBody>
      </p:sp>
      <p:sp>
        <p:nvSpPr>
          <p:cNvPr id="160" name="Google Shape;160;p2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on Jester Dataset</a:t>
            </a:r>
            <a:endParaRPr/>
          </a:p>
          <a:p>
            <a:pPr indent="0" lvl="0" marL="0" rtl="0" algn="l">
              <a:spcBef>
                <a:spcPts val="1600"/>
              </a:spcBef>
              <a:spcAft>
                <a:spcPts val="0"/>
              </a:spcAft>
              <a:buNone/>
            </a:pPr>
            <a:r>
              <a:rPr lang="en" sz="1400"/>
              <a:t>Goal: to find suitable group number and check the model performance;</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a:p>
        </p:txBody>
      </p:sp>
      <p:pic>
        <p:nvPicPr>
          <p:cNvPr id="161" name="Google Shape;161;p27"/>
          <p:cNvPicPr preferRelativeResize="0"/>
          <p:nvPr/>
        </p:nvPicPr>
        <p:blipFill>
          <a:blip r:embed="rId3">
            <a:alphaModFix/>
          </a:blip>
          <a:stretch>
            <a:fillRect/>
          </a:stretch>
        </p:blipFill>
        <p:spPr>
          <a:xfrm>
            <a:off x="2013225" y="2107625"/>
            <a:ext cx="4927050" cy="2943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2400"/>
              <a:t>4. Experiment</a:t>
            </a:r>
            <a:endParaRPr/>
          </a:p>
        </p:txBody>
      </p:sp>
      <p:sp>
        <p:nvSpPr>
          <p:cNvPr id="167" name="Google Shape;167;p2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on “Zoomed-out” dataset</a:t>
            </a:r>
            <a:endParaRPr/>
          </a:p>
          <a:p>
            <a:pPr indent="0" lvl="0" marL="0" rtl="0" algn="l">
              <a:spcBef>
                <a:spcPts val="1600"/>
              </a:spcBef>
              <a:spcAft>
                <a:spcPts val="0"/>
              </a:spcAft>
              <a:buNone/>
            </a:pPr>
            <a:r>
              <a:rPr lang="en" sz="1400"/>
              <a:t>Goal: to test the </a:t>
            </a:r>
            <a:r>
              <a:rPr lang="en" sz="1400"/>
              <a:t>robustness of this new network;</a:t>
            </a:r>
            <a:endParaRPr sz="1400"/>
          </a:p>
          <a:p>
            <a:pPr indent="0" lvl="0" marL="0" rtl="0" algn="l">
              <a:spcBef>
                <a:spcPts val="1600"/>
              </a:spcBef>
              <a:spcAft>
                <a:spcPts val="0"/>
              </a:spcAft>
              <a:buNone/>
            </a:pPr>
            <a:r>
              <a:rPr lang="en" sz="1400"/>
              <a:t>Propose an new approach to “Zoom out” the video in the dataset.</a:t>
            </a:r>
            <a:endParaRPr sz="1400"/>
          </a:p>
          <a:p>
            <a:pPr indent="0" lvl="0" marL="0" rtl="0" algn="l">
              <a:spcBef>
                <a:spcPts val="1600"/>
              </a:spcBef>
              <a:spcAft>
                <a:spcPts val="1600"/>
              </a:spcAft>
              <a:buNone/>
            </a:pPr>
            <a:r>
              <a:t/>
            </a:r>
            <a:endParaRPr sz="1400"/>
          </a:p>
        </p:txBody>
      </p:sp>
      <p:pic>
        <p:nvPicPr>
          <p:cNvPr id="168" name="Google Shape;168;p28"/>
          <p:cNvPicPr preferRelativeResize="0"/>
          <p:nvPr/>
        </p:nvPicPr>
        <p:blipFill>
          <a:blip r:embed="rId3">
            <a:alphaModFix/>
          </a:blip>
          <a:stretch>
            <a:fillRect/>
          </a:stretch>
        </p:blipFill>
        <p:spPr>
          <a:xfrm>
            <a:off x="483150" y="3195763"/>
            <a:ext cx="3650702" cy="776950"/>
          </a:xfrm>
          <a:prstGeom prst="rect">
            <a:avLst/>
          </a:prstGeom>
          <a:noFill/>
          <a:ln>
            <a:noFill/>
          </a:ln>
        </p:spPr>
      </p:pic>
      <p:pic>
        <p:nvPicPr>
          <p:cNvPr id="169" name="Google Shape;169;p28"/>
          <p:cNvPicPr preferRelativeResize="0"/>
          <p:nvPr/>
        </p:nvPicPr>
        <p:blipFill>
          <a:blip r:embed="rId4">
            <a:alphaModFix/>
          </a:blip>
          <a:stretch>
            <a:fillRect/>
          </a:stretch>
        </p:blipFill>
        <p:spPr>
          <a:xfrm>
            <a:off x="4492675" y="2694925"/>
            <a:ext cx="4339624" cy="17786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2400"/>
              <a:t>4. Experiment</a:t>
            </a:r>
            <a:endParaRPr/>
          </a:p>
        </p:txBody>
      </p:sp>
      <p:sp>
        <p:nvSpPr>
          <p:cNvPr id="175" name="Google Shape;175;p2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Experiment on “Zoomed-out” dataset</a:t>
            </a:r>
            <a:endParaRPr/>
          </a:p>
        </p:txBody>
      </p:sp>
      <p:pic>
        <p:nvPicPr>
          <p:cNvPr id="176" name="Google Shape;176;p29"/>
          <p:cNvPicPr preferRelativeResize="0"/>
          <p:nvPr/>
        </p:nvPicPr>
        <p:blipFill>
          <a:blip r:embed="rId3">
            <a:alphaModFix/>
          </a:blip>
          <a:stretch>
            <a:fillRect/>
          </a:stretch>
        </p:blipFill>
        <p:spPr>
          <a:xfrm>
            <a:off x="1714500" y="1633550"/>
            <a:ext cx="5524499" cy="30953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2400"/>
              <a:t>4. Experiment</a:t>
            </a:r>
            <a:endParaRPr/>
          </a:p>
        </p:txBody>
      </p:sp>
      <p:sp>
        <p:nvSpPr>
          <p:cNvPr id="182" name="Google Shape;182;p30"/>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 with other approaches</a:t>
            </a:r>
            <a:endParaRPr/>
          </a:p>
          <a:p>
            <a:pPr indent="0" lvl="0" marL="0" rtl="0" algn="l">
              <a:spcBef>
                <a:spcPts val="1600"/>
              </a:spcBef>
              <a:spcAft>
                <a:spcPts val="1600"/>
              </a:spcAft>
              <a:buNone/>
            </a:pPr>
            <a:r>
              <a:t/>
            </a:r>
            <a:endParaRPr/>
          </a:p>
        </p:txBody>
      </p:sp>
      <p:pic>
        <p:nvPicPr>
          <p:cNvPr id="183" name="Google Shape;183;p30"/>
          <p:cNvPicPr preferRelativeResize="0"/>
          <p:nvPr/>
        </p:nvPicPr>
        <p:blipFill>
          <a:blip r:embed="rId3">
            <a:alphaModFix/>
          </a:blip>
          <a:stretch>
            <a:fillRect/>
          </a:stretch>
        </p:blipFill>
        <p:spPr>
          <a:xfrm>
            <a:off x="494850" y="1643425"/>
            <a:ext cx="5753100" cy="2647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2400"/>
              <a:t>4. Experiment</a:t>
            </a:r>
            <a:endParaRPr/>
          </a:p>
        </p:txBody>
      </p:sp>
      <p:sp>
        <p:nvSpPr>
          <p:cNvPr id="189" name="Google Shape;189;p31"/>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Testing</a:t>
            </a:r>
            <a:endParaRPr/>
          </a:p>
          <a:p>
            <a:pPr indent="0" lvl="0" marL="0" rtl="0" algn="l">
              <a:spcBef>
                <a:spcPts val="1600"/>
              </a:spcBef>
              <a:spcAft>
                <a:spcPts val="1600"/>
              </a:spcAft>
              <a:buNone/>
            </a:pPr>
            <a:r>
              <a:t/>
            </a:r>
            <a:endParaRPr/>
          </a:p>
        </p:txBody>
      </p:sp>
      <p:pic>
        <p:nvPicPr>
          <p:cNvPr id="190" name="Google Shape;190;p31" title="Hand Gesture Recognition Based on 3D CNN">
            <a:hlinkClick r:id="rId3"/>
          </p:cNvPr>
          <p:cNvPicPr preferRelativeResize="0"/>
          <p:nvPr/>
        </p:nvPicPr>
        <p:blipFill>
          <a:blip r:embed="rId4">
            <a:alphaModFix/>
          </a:blip>
          <a:stretch>
            <a:fillRect/>
          </a:stretch>
        </p:blipFill>
        <p:spPr>
          <a:xfrm>
            <a:off x="394200" y="1651925"/>
            <a:ext cx="4280000" cy="3210000"/>
          </a:xfrm>
          <a:prstGeom prst="rect">
            <a:avLst/>
          </a:prstGeom>
          <a:noFill/>
          <a:ln>
            <a:noFill/>
          </a:ln>
        </p:spPr>
      </p:pic>
      <p:pic>
        <p:nvPicPr>
          <p:cNvPr descr="Use hand gesture to control a robot" id="191" name="Google Shape;191;p31" title="Robot Control based on Hand Gesture Recognition">
            <a:hlinkClick r:id="rId5"/>
          </p:cNvPr>
          <p:cNvPicPr preferRelativeResize="0"/>
          <p:nvPr/>
        </p:nvPicPr>
        <p:blipFill>
          <a:blip r:embed="rId6">
            <a:alphaModFix/>
          </a:blip>
          <a:stretch>
            <a:fillRect/>
          </a:stretch>
        </p:blipFill>
        <p:spPr>
          <a:xfrm>
            <a:off x="4755525" y="1651925"/>
            <a:ext cx="4280000" cy="321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a:t>
            </a:r>
            <a:endParaRPr/>
          </a:p>
        </p:txBody>
      </p:sp>
      <p:sp>
        <p:nvSpPr>
          <p:cNvPr id="67" name="Google Shape;67;p1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Introduction</a:t>
            </a:r>
            <a:endParaRPr/>
          </a:p>
          <a:p>
            <a:pPr indent="-342900" lvl="0" marL="457200" rtl="0" algn="l">
              <a:spcBef>
                <a:spcPts val="0"/>
              </a:spcBef>
              <a:spcAft>
                <a:spcPts val="0"/>
              </a:spcAft>
              <a:buSzPts val="1800"/>
              <a:buAutoNum type="arabicPeriod"/>
            </a:pPr>
            <a:r>
              <a:rPr lang="en"/>
              <a:t>Background knowledge</a:t>
            </a:r>
            <a:endParaRPr/>
          </a:p>
          <a:p>
            <a:pPr indent="-342900" lvl="0" marL="457200" rtl="0" algn="l">
              <a:spcBef>
                <a:spcPts val="0"/>
              </a:spcBef>
              <a:spcAft>
                <a:spcPts val="0"/>
              </a:spcAft>
              <a:buSzPts val="1800"/>
              <a:buAutoNum type="arabicPeriod"/>
            </a:pPr>
            <a:r>
              <a:rPr lang="en"/>
              <a:t>S</a:t>
            </a:r>
            <a:r>
              <a:rPr lang="en"/>
              <a:t>hort-term sample neural network</a:t>
            </a:r>
            <a:endParaRPr/>
          </a:p>
          <a:p>
            <a:pPr indent="-342900" lvl="0" marL="457200" rtl="0" algn="l">
              <a:spcBef>
                <a:spcPts val="0"/>
              </a:spcBef>
              <a:spcAft>
                <a:spcPts val="0"/>
              </a:spcAft>
              <a:buSzPts val="1800"/>
              <a:buAutoNum type="arabicPeriod"/>
            </a:pPr>
            <a:r>
              <a:rPr lang="en"/>
              <a:t>Experiment</a:t>
            </a:r>
            <a:endParaRPr/>
          </a:p>
          <a:p>
            <a:pPr indent="-342900" lvl="0" marL="457200" rtl="0" algn="l">
              <a:spcBef>
                <a:spcPts val="0"/>
              </a:spcBef>
              <a:spcAft>
                <a:spcPts val="0"/>
              </a:spcAft>
              <a:buSzPts val="1800"/>
              <a:buAutoNum type="arabicPeriod"/>
            </a:pPr>
            <a:r>
              <a:rPr lang="en"/>
              <a:t>Conclusion</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a:t>
            </a:r>
            <a:r>
              <a:rPr lang="en"/>
              <a:t>Conclusion</a:t>
            </a:r>
            <a:endParaRPr/>
          </a:p>
        </p:txBody>
      </p:sp>
      <p:sp>
        <p:nvSpPr>
          <p:cNvPr id="197" name="Google Shape;197;p32"/>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propose a new short-term sampling neural network for hand gesture recognition</a:t>
            </a:r>
            <a:endParaRPr sz="1400"/>
          </a:p>
          <a:p>
            <a:pPr indent="0" lvl="0" marL="0" rtl="0" algn="l">
              <a:spcBef>
                <a:spcPts val="1600"/>
              </a:spcBef>
              <a:spcAft>
                <a:spcPts val="0"/>
              </a:spcAft>
              <a:buNone/>
            </a:pPr>
            <a:r>
              <a:rPr lang="en" sz="1400"/>
              <a:t>The advantages of this new method:</a:t>
            </a:r>
            <a:endParaRPr sz="1400"/>
          </a:p>
          <a:p>
            <a:pPr indent="-228600" lvl="0" marL="457200" rtl="0" algn="just">
              <a:spcBef>
                <a:spcPts val="1600"/>
              </a:spcBef>
              <a:spcAft>
                <a:spcPts val="0"/>
              </a:spcAft>
              <a:buClr>
                <a:schemeClr val="dk1"/>
              </a:buClr>
              <a:buSzPts val="1100"/>
              <a:buFont typeface="Arial"/>
              <a:buNone/>
            </a:pPr>
            <a:r>
              <a:rPr lang="en" sz="1400">
                <a:latin typeface="Arial"/>
                <a:ea typeface="Arial"/>
                <a:cs typeface="Arial"/>
                <a:sym typeface="Arial"/>
              </a:rPr>
              <a:t>1.</a:t>
            </a:r>
            <a:r>
              <a:rPr lang="en" sz="1400">
                <a:latin typeface="Times New Roman"/>
                <a:ea typeface="Times New Roman"/>
                <a:cs typeface="Times New Roman"/>
                <a:sym typeface="Times New Roman"/>
              </a:rPr>
              <a:t> 	</a:t>
            </a:r>
            <a:r>
              <a:rPr lang="en" sz="1400">
                <a:latin typeface="Arial"/>
                <a:ea typeface="Arial"/>
                <a:cs typeface="Arial"/>
                <a:sym typeface="Arial"/>
              </a:rPr>
              <a:t>It reduced the input number of video frames by using group sampling</a:t>
            </a:r>
            <a:endParaRPr sz="1400">
              <a:latin typeface="Arial"/>
              <a:ea typeface="Arial"/>
              <a:cs typeface="Arial"/>
              <a:sym typeface="Arial"/>
            </a:endParaRPr>
          </a:p>
          <a:p>
            <a:pPr indent="-228600" lvl="0" marL="457200" rtl="0" algn="just">
              <a:spcBef>
                <a:spcPts val="0"/>
              </a:spcBef>
              <a:spcAft>
                <a:spcPts val="0"/>
              </a:spcAft>
              <a:buClr>
                <a:schemeClr val="dk1"/>
              </a:buClr>
              <a:buSzPts val="1100"/>
              <a:buFont typeface="Arial"/>
              <a:buNone/>
            </a:pPr>
            <a:r>
              <a:rPr lang="en" sz="1400">
                <a:latin typeface="Arial"/>
                <a:ea typeface="Arial"/>
                <a:cs typeface="Arial"/>
                <a:sym typeface="Arial"/>
              </a:rPr>
              <a:t>2.</a:t>
            </a:r>
            <a:r>
              <a:rPr lang="en" sz="1400">
                <a:latin typeface="Times New Roman"/>
                <a:ea typeface="Times New Roman"/>
                <a:cs typeface="Times New Roman"/>
                <a:sym typeface="Times New Roman"/>
              </a:rPr>
              <a:t> 	</a:t>
            </a:r>
            <a:r>
              <a:rPr lang="en" sz="1400">
                <a:latin typeface="Arial"/>
                <a:ea typeface="Arial"/>
                <a:cs typeface="Arial"/>
                <a:sym typeface="Arial"/>
              </a:rPr>
              <a:t>It reduced the training parameters by sharing CNN parameters.</a:t>
            </a:r>
            <a:endParaRPr sz="1400">
              <a:latin typeface="Arial"/>
              <a:ea typeface="Arial"/>
              <a:cs typeface="Arial"/>
              <a:sym typeface="Arial"/>
            </a:endParaRPr>
          </a:p>
          <a:p>
            <a:pPr indent="-228600" lvl="0" marL="457200" rtl="0" algn="just">
              <a:spcBef>
                <a:spcPts val="0"/>
              </a:spcBef>
              <a:spcAft>
                <a:spcPts val="0"/>
              </a:spcAft>
              <a:buClr>
                <a:schemeClr val="dk1"/>
              </a:buClr>
              <a:buSzPts val="1100"/>
              <a:buFont typeface="Arial"/>
              <a:buNone/>
            </a:pPr>
            <a:r>
              <a:rPr lang="en" sz="1400">
                <a:latin typeface="Arial"/>
                <a:ea typeface="Arial"/>
                <a:cs typeface="Arial"/>
                <a:sym typeface="Arial"/>
              </a:rPr>
              <a:t>3.</a:t>
            </a:r>
            <a:r>
              <a:rPr lang="en" sz="1400">
                <a:latin typeface="Times New Roman"/>
                <a:ea typeface="Times New Roman"/>
                <a:cs typeface="Times New Roman"/>
                <a:sym typeface="Times New Roman"/>
              </a:rPr>
              <a:t> 	</a:t>
            </a:r>
            <a:r>
              <a:rPr lang="en" sz="1400">
                <a:latin typeface="Arial"/>
                <a:ea typeface="Arial"/>
                <a:cs typeface="Arial"/>
                <a:sym typeface="Arial"/>
              </a:rPr>
              <a:t>It fixed the model input regardless of video length. </a:t>
            </a:r>
            <a:endParaRPr sz="1400">
              <a:latin typeface="Arial"/>
              <a:ea typeface="Arial"/>
              <a:cs typeface="Arial"/>
              <a:sym typeface="Arial"/>
            </a:endParaRPr>
          </a:p>
          <a:p>
            <a:pPr indent="0" lvl="0" marL="0" rtl="0" algn="l">
              <a:spcBef>
                <a:spcPts val="600"/>
              </a:spcBef>
              <a:spcAft>
                <a:spcPts val="0"/>
              </a:spcAft>
              <a:buNone/>
            </a:pPr>
            <a:r>
              <a:rPr lang="en" sz="1400"/>
              <a:t>z</a:t>
            </a:r>
            <a:r>
              <a:rPr lang="en" sz="1400"/>
              <a:t>oom out the Jester dataset to test the robustness of STSNN.</a:t>
            </a:r>
            <a:endParaRPr sz="1400"/>
          </a:p>
          <a:p>
            <a:pPr indent="0" lvl="0" marL="0" rtl="0" algn="l">
              <a:spcBef>
                <a:spcPts val="1600"/>
              </a:spcBef>
              <a:spcAft>
                <a:spcPts val="1600"/>
              </a:spcAft>
              <a:buNone/>
            </a:pPr>
            <a:r>
              <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Conclusion</a:t>
            </a:r>
            <a:endParaRPr/>
          </a:p>
        </p:txBody>
      </p:sp>
      <p:sp>
        <p:nvSpPr>
          <p:cNvPr id="203" name="Google Shape;203;p33"/>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Future work </a:t>
            </a:r>
            <a:endParaRPr sz="1200"/>
          </a:p>
          <a:p>
            <a:pPr indent="0" lvl="0" marL="0" rtl="0" algn="l">
              <a:spcBef>
                <a:spcPts val="1600"/>
              </a:spcBef>
              <a:spcAft>
                <a:spcPts val="0"/>
              </a:spcAft>
              <a:buClr>
                <a:schemeClr val="dk1"/>
              </a:buClr>
              <a:buSzPts val="1100"/>
              <a:buFont typeface="Arial"/>
              <a:buNone/>
            </a:pPr>
            <a:r>
              <a:rPr lang="en" sz="1200"/>
              <a:t>Applying STSNN to some other challenging video analysis tasks</a:t>
            </a:r>
            <a:endParaRPr sz="1200"/>
          </a:p>
          <a:p>
            <a:pPr indent="0" lvl="0" marL="0" rtl="0" algn="l">
              <a:spcBef>
                <a:spcPts val="1600"/>
              </a:spcBef>
              <a:spcAft>
                <a:spcPts val="0"/>
              </a:spcAft>
              <a:buClr>
                <a:schemeClr val="dk1"/>
              </a:buClr>
              <a:buSzPts val="1100"/>
              <a:buFont typeface="Arial"/>
              <a:buNone/>
            </a:pPr>
            <a:r>
              <a:rPr lang="en" sz="1200"/>
              <a:t>Using the deep learning method to calculate the optical flow picture</a:t>
            </a:r>
            <a:endParaRPr sz="1200"/>
          </a:p>
          <a:p>
            <a:pPr indent="0" lvl="0" marL="0" rtl="0" algn="l">
              <a:spcBef>
                <a:spcPts val="1600"/>
              </a:spcBef>
              <a:spcAft>
                <a:spcPts val="1600"/>
              </a:spcAft>
              <a:buClr>
                <a:schemeClr val="dk1"/>
              </a:buClr>
              <a:buSzPts val="1100"/>
              <a:buFont typeface="Arial"/>
              <a:buNone/>
            </a:pPr>
            <a:r>
              <a:rPr lang="en" sz="1200"/>
              <a:t>Trying to using STSNN to handle untrimmed hand gesture video.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AutoNum type="arabicPeriod"/>
            </a:pPr>
            <a:r>
              <a:rPr lang="en" sz="2400"/>
              <a:t>Introduction</a:t>
            </a:r>
            <a:endParaRPr/>
          </a:p>
        </p:txBody>
      </p:sp>
      <p:sp>
        <p:nvSpPr>
          <p:cNvPr id="73" name="Google Shape;73;p1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research topic: hand gesture recognition</a:t>
            </a:r>
            <a:endParaRPr/>
          </a:p>
          <a:p>
            <a:pPr indent="0" lvl="0" marL="0" rtl="0" algn="l">
              <a:spcBef>
                <a:spcPts val="1600"/>
              </a:spcBef>
              <a:spcAft>
                <a:spcPts val="0"/>
              </a:spcAft>
              <a:buNone/>
            </a:pPr>
            <a:r>
              <a:rPr lang="en"/>
              <a:t>Based on the current action recognition approach, this study propose a new neural network, Short-term Sampling Neural Network for hand gesture recognition</a:t>
            </a:r>
            <a:endParaRPr/>
          </a:p>
          <a:p>
            <a:pPr indent="0" lvl="0" marL="0" rtl="0" algn="l">
              <a:spcBef>
                <a:spcPts val="1600"/>
              </a:spcBef>
              <a:spcAft>
                <a:spcPts val="0"/>
              </a:spcAft>
              <a:buNone/>
            </a:pPr>
            <a:r>
              <a:rPr lang="en"/>
              <a:t>Test this new approach in the Jester dataset</a:t>
            </a:r>
            <a:endParaRPr/>
          </a:p>
          <a:p>
            <a:pPr indent="0" lvl="0" marL="0" rtl="0" algn="l">
              <a:spcBef>
                <a:spcPts val="1600"/>
              </a:spcBef>
              <a:spcAft>
                <a:spcPts val="0"/>
              </a:spcAft>
              <a:buNone/>
            </a:pPr>
            <a:r>
              <a:rPr lang="en"/>
              <a:t>Test the robustness of this new approach by zooming the Jester dataset.</a:t>
            </a:r>
            <a:endParaRPr/>
          </a:p>
          <a:p>
            <a:pPr indent="0" lvl="0" marL="0" rtl="0" algn="l">
              <a:spcBef>
                <a:spcPts val="1600"/>
              </a:spcBef>
              <a:spcAft>
                <a:spcPts val="1600"/>
              </a:spcAft>
              <a:buNone/>
            </a:pPr>
            <a:r>
              <a:rPr lang="en"/>
              <a:t>Discuss the future work about this study.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2400"/>
              <a:t>2. </a:t>
            </a:r>
            <a:r>
              <a:rPr lang="en" sz="2400"/>
              <a:t>Background knowledge</a:t>
            </a:r>
            <a:endParaRPr/>
          </a:p>
        </p:txBody>
      </p:sp>
      <p:sp>
        <p:nvSpPr>
          <p:cNvPr id="79" name="Google Shape;79;p16"/>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Convolutional neural network</a:t>
            </a:r>
            <a:endParaRPr b="1"/>
          </a:p>
          <a:p>
            <a:pPr indent="0" lvl="0" marL="0" rtl="0" algn="l">
              <a:spcBef>
                <a:spcPts val="1600"/>
              </a:spcBef>
              <a:spcAft>
                <a:spcPts val="0"/>
              </a:spcAft>
              <a:buNone/>
            </a:pPr>
            <a:r>
              <a:rPr lang="en" sz="1400"/>
              <a:t>A variant of fully connected neural network；</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sz="1400"/>
              <a:t>It supports deeper network because less computation cost and fewer parameters.</a:t>
            </a:r>
            <a:endParaRPr sz="1400"/>
          </a:p>
          <a:p>
            <a:pPr indent="0" lvl="0" marL="0" rtl="0" algn="l">
              <a:spcBef>
                <a:spcPts val="1600"/>
              </a:spcBef>
              <a:spcAft>
                <a:spcPts val="1600"/>
              </a:spcAft>
              <a:buNone/>
            </a:pPr>
            <a:r>
              <a:rPr lang="en" sz="1400"/>
              <a:t>Best choice for computer vision</a:t>
            </a:r>
            <a:endParaRPr sz="1400"/>
          </a:p>
        </p:txBody>
      </p:sp>
      <p:pic>
        <p:nvPicPr>
          <p:cNvPr id="80" name="Google Shape;80;p16"/>
          <p:cNvPicPr preferRelativeResize="0"/>
          <p:nvPr/>
        </p:nvPicPr>
        <p:blipFill>
          <a:blip r:embed="rId3">
            <a:alphaModFix/>
          </a:blip>
          <a:stretch>
            <a:fillRect/>
          </a:stretch>
        </p:blipFill>
        <p:spPr>
          <a:xfrm>
            <a:off x="586850" y="2074600"/>
            <a:ext cx="4995701" cy="1640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t>2. </a:t>
            </a:r>
            <a:r>
              <a:rPr lang="en" sz="2400"/>
              <a:t>Background knowledge</a:t>
            </a:r>
            <a:endParaRPr/>
          </a:p>
        </p:txBody>
      </p:sp>
      <p:sp>
        <p:nvSpPr>
          <p:cNvPr id="86" name="Google Shape;86;p17"/>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Transfer learning</a:t>
            </a:r>
            <a:endParaRPr b="1"/>
          </a:p>
          <a:p>
            <a:pPr indent="-317500" lvl="0" marL="457200" rtl="0" algn="l">
              <a:spcBef>
                <a:spcPts val="1600"/>
              </a:spcBef>
              <a:spcAft>
                <a:spcPts val="0"/>
              </a:spcAft>
              <a:buSzPts val="1400"/>
              <a:buChar char="●"/>
            </a:pPr>
            <a:r>
              <a:rPr lang="en" sz="1400"/>
              <a:t>It still cost a long time to train a CNN network because nowadays the CNN models are designed very deep in order to achieve a great performance like VGG 16, VGG 19, </a:t>
            </a:r>
            <a:r>
              <a:rPr lang="en" sz="1400"/>
              <a:t>Inception V2, Inception V3；</a:t>
            </a:r>
            <a:endParaRPr sz="1400"/>
          </a:p>
          <a:p>
            <a:pPr indent="-317500" lvl="0" marL="457200" rtl="0" algn="l">
              <a:spcBef>
                <a:spcPts val="0"/>
              </a:spcBef>
              <a:spcAft>
                <a:spcPts val="0"/>
              </a:spcAft>
              <a:buSzPts val="1400"/>
              <a:buChar char="●"/>
            </a:pPr>
            <a:r>
              <a:rPr lang="en" sz="1400"/>
              <a:t>Transfer learning can apply the trained model to work on other same area.</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a:p>
        </p:txBody>
      </p:sp>
      <p:pic>
        <p:nvPicPr>
          <p:cNvPr id="87" name="Google Shape;87;p17"/>
          <p:cNvPicPr preferRelativeResize="0"/>
          <p:nvPr/>
        </p:nvPicPr>
        <p:blipFill>
          <a:blip r:embed="rId3">
            <a:alphaModFix/>
          </a:blip>
          <a:stretch>
            <a:fillRect/>
          </a:stretch>
        </p:blipFill>
        <p:spPr>
          <a:xfrm>
            <a:off x="2539150" y="2571750"/>
            <a:ext cx="4065700" cy="2387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2400"/>
              <a:t>2. </a:t>
            </a:r>
            <a:r>
              <a:rPr lang="en" sz="2400"/>
              <a:t>Background knowledge</a:t>
            </a:r>
            <a:endParaRPr/>
          </a:p>
        </p:txBody>
      </p:sp>
      <p:sp>
        <p:nvSpPr>
          <p:cNvPr id="93" name="Google Shape;93;p1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Action recognition</a:t>
            </a:r>
            <a:endParaRPr b="1"/>
          </a:p>
          <a:p>
            <a:pPr indent="-342900" lvl="0" marL="457200" rtl="0" algn="l">
              <a:spcBef>
                <a:spcPts val="1600"/>
              </a:spcBef>
              <a:spcAft>
                <a:spcPts val="0"/>
              </a:spcAft>
              <a:buSzPts val="1800"/>
              <a:buChar char="●"/>
            </a:pPr>
            <a:r>
              <a:rPr lang="en"/>
              <a:t>Hand gesture recognition is a branch of action recognition. </a:t>
            </a:r>
            <a:endParaRPr/>
          </a:p>
          <a:p>
            <a:pPr indent="-342900" lvl="0" marL="457200" rtl="0" algn="l">
              <a:spcBef>
                <a:spcPts val="0"/>
              </a:spcBef>
              <a:spcAft>
                <a:spcPts val="0"/>
              </a:spcAft>
              <a:buSzPts val="1800"/>
              <a:buChar char="●"/>
            </a:pPr>
            <a:r>
              <a:rPr lang="en"/>
              <a:t>The action recognition approach could be applied to hand gesture recognition.</a:t>
            </a:r>
            <a:endParaRPr/>
          </a:p>
          <a:p>
            <a:pPr indent="-342900" lvl="0" marL="457200" rtl="0" algn="l">
              <a:spcBef>
                <a:spcPts val="0"/>
              </a:spcBef>
              <a:spcAft>
                <a:spcPts val="0"/>
              </a:spcAft>
              <a:buSzPts val="1800"/>
              <a:buChar char="●"/>
            </a:pPr>
            <a:r>
              <a:rPr lang="en"/>
              <a:t>Two types of solutions about action recognition: single stream network &amp; two stream network.</a:t>
            </a:r>
            <a:endParaRPr/>
          </a:p>
          <a:p>
            <a:pPr indent="-342900" lvl="0" marL="457200" rtl="0" algn="l">
              <a:spcBef>
                <a:spcPts val="0"/>
              </a:spcBef>
              <a:spcAft>
                <a:spcPts val="0"/>
              </a:spcAft>
              <a:buSzPts val="1800"/>
              <a:buChar char="●"/>
            </a:pPr>
            <a:r>
              <a:rPr lang="en"/>
              <a:t>The major difference between them is the design choice about combining spatiotemporal information.  </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2400"/>
              <a:t>2. </a:t>
            </a:r>
            <a:r>
              <a:rPr lang="en" sz="2400"/>
              <a:t>Background knowledge</a:t>
            </a:r>
            <a:endParaRPr/>
          </a:p>
        </p:txBody>
      </p:sp>
      <p:sp>
        <p:nvSpPr>
          <p:cNvPr id="99" name="Google Shape;99;p19"/>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single stream network:</a:t>
            </a:r>
            <a:r>
              <a:rPr lang="en" sz="1400"/>
              <a:t> try to predict by stacked original frames</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sz="1400"/>
              <a:t>3D CNN is a good practice, but it introduce two much computation cost.</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Clr>
                <a:schemeClr val="dk1"/>
              </a:buClr>
              <a:buSzPts val="1100"/>
              <a:buFont typeface="Arial"/>
              <a:buNone/>
            </a:pPr>
            <a:r>
              <a:t/>
            </a:r>
            <a:endParaRPr/>
          </a:p>
        </p:txBody>
      </p:sp>
      <p:pic>
        <p:nvPicPr>
          <p:cNvPr id="100" name="Google Shape;100;p19"/>
          <p:cNvPicPr preferRelativeResize="0"/>
          <p:nvPr/>
        </p:nvPicPr>
        <p:blipFill>
          <a:blip r:embed="rId3">
            <a:alphaModFix/>
          </a:blip>
          <a:stretch>
            <a:fillRect/>
          </a:stretch>
        </p:blipFill>
        <p:spPr>
          <a:xfrm>
            <a:off x="2584425" y="1575800"/>
            <a:ext cx="3525652" cy="1486449"/>
          </a:xfrm>
          <a:prstGeom prst="rect">
            <a:avLst/>
          </a:prstGeom>
          <a:noFill/>
          <a:ln>
            <a:noFill/>
          </a:ln>
        </p:spPr>
      </p:pic>
      <p:pic>
        <p:nvPicPr>
          <p:cNvPr id="101" name="Google Shape;101;p19"/>
          <p:cNvPicPr preferRelativeResize="0"/>
          <p:nvPr/>
        </p:nvPicPr>
        <p:blipFill>
          <a:blip r:embed="rId4">
            <a:alphaModFix/>
          </a:blip>
          <a:stretch>
            <a:fillRect/>
          </a:stretch>
        </p:blipFill>
        <p:spPr>
          <a:xfrm>
            <a:off x="2143775" y="3525950"/>
            <a:ext cx="4526999" cy="1410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2400"/>
              <a:t>2. </a:t>
            </a:r>
            <a:r>
              <a:rPr lang="en" sz="2400"/>
              <a:t>Background knowledge</a:t>
            </a:r>
            <a:endParaRPr/>
          </a:p>
        </p:txBody>
      </p:sp>
      <p:sp>
        <p:nvSpPr>
          <p:cNvPr id="107" name="Google Shape;107;p20"/>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Two stream network:</a:t>
            </a:r>
            <a:r>
              <a:rPr lang="en" sz="1400"/>
              <a:t> try to predict by stacked original frames and optical flow frames</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sz="1400"/>
              <a:t>Better than single steam network, but it cost extra computation for optical flow</a:t>
            </a:r>
            <a:endParaRPr sz="1400"/>
          </a:p>
          <a:p>
            <a:pPr indent="0" lvl="0" marL="0" rtl="0" algn="l">
              <a:spcBef>
                <a:spcPts val="1600"/>
              </a:spcBef>
              <a:spcAft>
                <a:spcPts val="0"/>
              </a:spcAft>
              <a:buNone/>
            </a:pPr>
            <a:r>
              <a:rPr lang="en" sz="1400"/>
              <a:t>Current great approach are all based on two stream network, like TSN;</a:t>
            </a:r>
            <a:endParaRPr sz="1400"/>
          </a:p>
          <a:p>
            <a:pPr indent="0" lvl="0" marL="0" rtl="0" algn="l">
              <a:spcBef>
                <a:spcPts val="1600"/>
              </a:spcBef>
              <a:spcAft>
                <a:spcPts val="1600"/>
              </a:spcAft>
              <a:buNone/>
            </a:pPr>
            <a:r>
              <a:t/>
            </a:r>
            <a:endParaRPr/>
          </a:p>
        </p:txBody>
      </p:sp>
      <p:pic>
        <p:nvPicPr>
          <p:cNvPr id="108" name="Google Shape;108;p20"/>
          <p:cNvPicPr preferRelativeResize="0"/>
          <p:nvPr/>
        </p:nvPicPr>
        <p:blipFill>
          <a:blip r:embed="rId3">
            <a:alphaModFix/>
          </a:blip>
          <a:stretch>
            <a:fillRect/>
          </a:stretch>
        </p:blipFill>
        <p:spPr>
          <a:xfrm>
            <a:off x="401150" y="1601950"/>
            <a:ext cx="4782899" cy="1620300"/>
          </a:xfrm>
          <a:prstGeom prst="rect">
            <a:avLst/>
          </a:prstGeom>
          <a:noFill/>
          <a:ln>
            <a:noFill/>
          </a:ln>
        </p:spPr>
      </p:pic>
      <p:pic>
        <p:nvPicPr>
          <p:cNvPr id="109" name="Google Shape;109;p20"/>
          <p:cNvPicPr preferRelativeResize="0"/>
          <p:nvPr/>
        </p:nvPicPr>
        <p:blipFill>
          <a:blip r:embed="rId4">
            <a:alphaModFix/>
          </a:blip>
          <a:stretch>
            <a:fillRect/>
          </a:stretch>
        </p:blipFill>
        <p:spPr>
          <a:xfrm>
            <a:off x="5293775" y="1632775"/>
            <a:ext cx="3673924" cy="1558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2400"/>
              <a:t>2. </a:t>
            </a:r>
            <a:r>
              <a:rPr lang="en" sz="2400"/>
              <a:t>Background knowledge</a:t>
            </a:r>
            <a:endParaRPr/>
          </a:p>
        </p:txBody>
      </p:sp>
      <p:sp>
        <p:nvSpPr>
          <p:cNvPr id="115" name="Google Shape;115;p21"/>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Optical flow</a:t>
            </a:r>
            <a:endParaRPr b="1"/>
          </a:p>
          <a:p>
            <a:pPr indent="-317500" lvl="0" marL="457200" rtl="0" algn="l">
              <a:spcBef>
                <a:spcPts val="1600"/>
              </a:spcBef>
              <a:spcAft>
                <a:spcPts val="0"/>
              </a:spcAft>
              <a:buSzPts val="1400"/>
              <a:buChar char="●"/>
            </a:pPr>
            <a:r>
              <a:rPr lang="en" sz="1400"/>
              <a:t>It </a:t>
            </a:r>
            <a:r>
              <a:rPr lang="en" sz="1400"/>
              <a:t>is the pattern of apparent motion of image objects between two consecutive frames due to the movement of object or camera.</a:t>
            </a:r>
            <a:endParaRPr sz="1400"/>
          </a:p>
          <a:p>
            <a:pPr indent="-317500" lvl="0" marL="457200" rtl="0" algn="l">
              <a:spcBef>
                <a:spcPts val="0"/>
              </a:spcBef>
              <a:spcAft>
                <a:spcPts val="0"/>
              </a:spcAft>
              <a:buSzPts val="1400"/>
              <a:buChar char="●"/>
            </a:pPr>
            <a:r>
              <a:rPr lang="en" sz="1400"/>
              <a:t>The dense optical flow could help us detect the movement parts of the video.</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b="1"/>
          </a:p>
        </p:txBody>
      </p:sp>
      <p:pic>
        <p:nvPicPr>
          <p:cNvPr id="116" name="Google Shape;116;p21"/>
          <p:cNvPicPr preferRelativeResize="0"/>
          <p:nvPr/>
        </p:nvPicPr>
        <p:blipFill>
          <a:blip r:embed="rId3">
            <a:alphaModFix/>
          </a:blip>
          <a:stretch>
            <a:fillRect/>
          </a:stretch>
        </p:blipFill>
        <p:spPr>
          <a:xfrm>
            <a:off x="1689000" y="2514950"/>
            <a:ext cx="1564800" cy="2179800"/>
          </a:xfrm>
          <a:prstGeom prst="rect">
            <a:avLst/>
          </a:prstGeom>
          <a:noFill/>
          <a:ln>
            <a:noFill/>
          </a:ln>
        </p:spPr>
      </p:pic>
      <p:pic>
        <p:nvPicPr>
          <p:cNvPr id="117" name="Google Shape;117;p21"/>
          <p:cNvPicPr preferRelativeResize="0"/>
          <p:nvPr/>
        </p:nvPicPr>
        <p:blipFill>
          <a:blip r:embed="rId4">
            <a:alphaModFix/>
          </a:blip>
          <a:stretch>
            <a:fillRect/>
          </a:stretch>
        </p:blipFill>
        <p:spPr>
          <a:xfrm>
            <a:off x="5032275" y="2490425"/>
            <a:ext cx="2247900" cy="2228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